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Quicksand Bold" charset="1" panose="00000000000000000000"/>
      <p:regular r:id="rId15"/>
    </p:embeddedFont>
    <p:embeddedFont>
      <p:font typeface="Eastman Alt Pack Bold" charset="1" panose="00000800000000000000"/>
      <p:regular r:id="rId16"/>
    </p:embeddedFont>
    <p:embeddedFont>
      <p:font typeface="Montserrat" charset="1" panose="00000500000000000000"/>
      <p:regular r:id="rId17"/>
    </p:embeddedFont>
    <p:embeddedFont>
      <p:font typeface="Montserrat Bold" charset="1" panose="000008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jpeg" Type="http://schemas.openxmlformats.org/officeDocument/2006/relationships/image"/><Relationship Id="rId4" Target="../media/VAGjtwaxvmg.mp4" Type="http://schemas.openxmlformats.org/officeDocument/2006/relationships/video"/><Relationship Id="rId5" Target="../media/VAGjtwaxvmg.mp4" Type="http://schemas.microsoft.com/office/2007/relationships/media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666" r="0" b="-10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778343"/>
            <a:ext cx="4354533" cy="1508657"/>
          </a:xfrm>
          <a:custGeom>
            <a:avLst/>
            <a:gdLst/>
            <a:ahLst/>
            <a:cxnLst/>
            <a:rect r="r" b="b" t="t" l="l"/>
            <a:pathLst>
              <a:path h="1508657" w="4354533">
                <a:moveTo>
                  <a:pt x="0" y="0"/>
                </a:moveTo>
                <a:lnTo>
                  <a:pt x="4354533" y="0"/>
                </a:lnTo>
                <a:lnTo>
                  <a:pt x="4354533" y="1508657"/>
                </a:lnTo>
                <a:lnTo>
                  <a:pt x="0" y="15086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59311" y="8778343"/>
            <a:ext cx="4028689" cy="1508657"/>
          </a:xfrm>
          <a:custGeom>
            <a:avLst/>
            <a:gdLst/>
            <a:ahLst/>
            <a:cxnLst/>
            <a:rect r="r" b="b" t="t" l="l"/>
            <a:pathLst>
              <a:path h="1508657" w="4028689">
                <a:moveTo>
                  <a:pt x="0" y="0"/>
                </a:moveTo>
                <a:lnTo>
                  <a:pt x="4028689" y="0"/>
                </a:lnTo>
                <a:lnTo>
                  <a:pt x="4028689" y="1508657"/>
                </a:lnTo>
                <a:lnTo>
                  <a:pt x="0" y="15086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455" r="0" b="-1455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153637" y="0"/>
            <a:ext cx="2134363" cy="3303312"/>
          </a:xfrm>
          <a:custGeom>
            <a:avLst/>
            <a:gdLst/>
            <a:ahLst/>
            <a:cxnLst/>
            <a:rect r="r" b="b" t="t" l="l"/>
            <a:pathLst>
              <a:path h="3303312" w="2134363">
                <a:moveTo>
                  <a:pt x="0" y="0"/>
                </a:moveTo>
                <a:lnTo>
                  <a:pt x="2134363" y="0"/>
                </a:lnTo>
                <a:lnTo>
                  <a:pt x="2134363" y="3303312"/>
                </a:lnTo>
                <a:lnTo>
                  <a:pt x="0" y="33033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2746515" cy="2200539"/>
          </a:xfrm>
          <a:custGeom>
            <a:avLst/>
            <a:gdLst/>
            <a:ahLst/>
            <a:cxnLst/>
            <a:rect r="r" b="b" t="t" l="l"/>
            <a:pathLst>
              <a:path h="2200539" w="2746515">
                <a:moveTo>
                  <a:pt x="0" y="0"/>
                </a:moveTo>
                <a:lnTo>
                  <a:pt x="2746515" y="0"/>
                </a:lnTo>
                <a:lnTo>
                  <a:pt x="2746515" y="2200539"/>
                </a:lnTo>
                <a:lnTo>
                  <a:pt x="0" y="22005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46515" y="1233620"/>
            <a:ext cx="12794970" cy="4964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59"/>
              </a:lnSpc>
            </a:pPr>
            <a:r>
              <a:rPr lang="en-US" sz="11999" b="true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 Archetype of a Stripped Wolf-Rayet Binary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358629" y="7022435"/>
            <a:ext cx="9570742" cy="608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4"/>
              </a:lnSpc>
              <a:spcBef>
                <a:spcPct val="0"/>
              </a:spcBef>
            </a:pPr>
            <a:r>
              <a:rPr lang="en-US" b="true" sz="43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Breelyn Cocke, Dr. Philip Massey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875992" y="7963477"/>
            <a:ext cx="12536016" cy="587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36"/>
              </a:lnSpc>
              <a:spcBef>
                <a:spcPct val="0"/>
              </a:spcBef>
            </a:pPr>
            <a:r>
              <a:rPr lang="en-US" b="true" sz="42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Northern Arizona University, Lowell Observatory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666" r="0" b="-10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98275" y="1133054"/>
            <a:ext cx="15891450" cy="8020892"/>
            <a:chOff x="0" y="0"/>
            <a:chExt cx="4185403" cy="211249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85403" cy="2112498"/>
            </a:xfrm>
            <a:custGeom>
              <a:avLst/>
              <a:gdLst/>
              <a:ahLst/>
              <a:cxnLst/>
              <a:rect r="r" b="b" t="t" l="l"/>
              <a:pathLst>
                <a:path h="2112498" w="4185403">
                  <a:moveTo>
                    <a:pt x="4872" y="0"/>
                  </a:moveTo>
                  <a:lnTo>
                    <a:pt x="4180531" y="0"/>
                  </a:lnTo>
                  <a:cubicBezTo>
                    <a:pt x="4181823" y="0"/>
                    <a:pt x="4183062" y="513"/>
                    <a:pt x="4183976" y="1427"/>
                  </a:cubicBezTo>
                  <a:cubicBezTo>
                    <a:pt x="4184890" y="2341"/>
                    <a:pt x="4185403" y="3580"/>
                    <a:pt x="4185403" y="4872"/>
                  </a:cubicBezTo>
                  <a:lnTo>
                    <a:pt x="4185403" y="2107627"/>
                  </a:lnTo>
                  <a:cubicBezTo>
                    <a:pt x="4185403" y="2110317"/>
                    <a:pt x="4183221" y="2112498"/>
                    <a:pt x="4180531" y="2112498"/>
                  </a:cubicBezTo>
                  <a:lnTo>
                    <a:pt x="4872" y="2112498"/>
                  </a:lnTo>
                  <a:cubicBezTo>
                    <a:pt x="2181" y="2112498"/>
                    <a:pt x="0" y="2110317"/>
                    <a:pt x="0" y="2107627"/>
                  </a:cubicBezTo>
                  <a:lnTo>
                    <a:pt x="0" y="4872"/>
                  </a:lnTo>
                  <a:cubicBezTo>
                    <a:pt x="0" y="2181"/>
                    <a:pt x="2181" y="0"/>
                    <a:pt x="4872" y="0"/>
                  </a:cubicBezTo>
                  <a:close/>
                </a:path>
              </a:pathLst>
            </a:custGeom>
            <a:solidFill>
              <a:srgbClr val="0C2151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185403" cy="21505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188296" y="2316705"/>
            <a:ext cx="11911409" cy="209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500" b="true">
                <a:solidFill>
                  <a:srgbClr val="FFFFFF"/>
                </a:solidFill>
                <a:latin typeface="Eastman Alt Pack Bold"/>
                <a:ea typeface="Eastman Alt Pack Bold"/>
                <a:cs typeface="Eastman Alt Pack Bold"/>
                <a:sym typeface="Eastman Alt Pack Bold"/>
              </a:rPr>
              <a:t>What is a Wolf-Rayet Star?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713662" y="4911852"/>
            <a:ext cx="10860675" cy="2436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9" indent="-215899" lvl="1">
              <a:lnSpc>
                <a:spcPts val="3239"/>
              </a:lnSpc>
              <a:buFont typeface="Arial"/>
              <a:buChar char="•"/>
            </a:pPr>
            <a:r>
              <a:rPr lang="en-US" b="true" sz="1999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Evolved, massive star</a:t>
            </a:r>
          </a:p>
          <a:p>
            <a:pPr algn="l" marL="431799" indent="-215899" lvl="1">
              <a:lnSpc>
                <a:spcPts val="3239"/>
              </a:lnSpc>
              <a:buFont typeface="Arial"/>
              <a:buChar char="•"/>
            </a:pPr>
            <a:r>
              <a:rPr lang="en-US" b="true" sz="1999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Unusual spectra</a:t>
            </a:r>
          </a:p>
          <a:p>
            <a:pPr algn="l" marL="863598" indent="-287866" lvl="2">
              <a:lnSpc>
                <a:spcPts val="3239"/>
              </a:lnSpc>
              <a:buFont typeface="Arial"/>
              <a:buChar char="⚬"/>
            </a:pPr>
            <a:r>
              <a:rPr lang="en-US" b="true" sz="1999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Prominent broad emission lines of ionized helium, nitrogen, and carbon</a:t>
            </a:r>
          </a:p>
          <a:p>
            <a:pPr algn="l" marL="431799" indent="-215899" lvl="1">
              <a:lnSpc>
                <a:spcPts val="3239"/>
              </a:lnSpc>
              <a:buFont typeface="Arial"/>
              <a:buChar char="•"/>
            </a:pPr>
            <a:r>
              <a:rPr lang="en-US" b="true" sz="1999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Strong stellar winds</a:t>
            </a:r>
          </a:p>
          <a:p>
            <a:pPr algn="l" marL="431799" indent="-215899" lvl="1">
              <a:lnSpc>
                <a:spcPts val="3239"/>
              </a:lnSpc>
              <a:buFont typeface="Arial"/>
              <a:buChar char="•"/>
            </a:pPr>
            <a:r>
              <a:rPr lang="en-US" b="true" sz="1999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Has lost its outer hydrogen and is fusing helium (or heavier elements) in its core</a:t>
            </a:r>
          </a:p>
          <a:p>
            <a:pPr algn="l" marL="431799" indent="-215899" lvl="1">
              <a:lnSpc>
                <a:spcPts val="3239"/>
              </a:lnSpc>
              <a:buFont typeface="Arial"/>
              <a:buChar char="•"/>
            </a:pPr>
            <a:r>
              <a:rPr lang="en-US" b="true" sz="1999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Hotter than most other kinds of stars (highly luminous)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666" r="0" b="-10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98275" y="1133054"/>
            <a:ext cx="15891450" cy="8020892"/>
            <a:chOff x="0" y="0"/>
            <a:chExt cx="4185403" cy="211249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85403" cy="2112498"/>
            </a:xfrm>
            <a:custGeom>
              <a:avLst/>
              <a:gdLst/>
              <a:ahLst/>
              <a:cxnLst/>
              <a:rect r="r" b="b" t="t" l="l"/>
              <a:pathLst>
                <a:path h="2112498" w="4185403">
                  <a:moveTo>
                    <a:pt x="4872" y="0"/>
                  </a:moveTo>
                  <a:lnTo>
                    <a:pt x="4180531" y="0"/>
                  </a:lnTo>
                  <a:cubicBezTo>
                    <a:pt x="4181823" y="0"/>
                    <a:pt x="4183062" y="513"/>
                    <a:pt x="4183976" y="1427"/>
                  </a:cubicBezTo>
                  <a:cubicBezTo>
                    <a:pt x="4184890" y="2341"/>
                    <a:pt x="4185403" y="3580"/>
                    <a:pt x="4185403" y="4872"/>
                  </a:cubicBezTo>
                  <a:lnTo>
                    <a:pt x="4185403" y="2107627"/>
                  </a:lnTo>
                  <a:cubicBezTo>
                    <a:pt x="4185403" y="2110317"/>
                    <a:pt x="4183221" y="2112498"/>
                    <a:pt x="4180531" y="2112498"/>
                  </a:cubicBezTo>
                  <a:lnTo>
                    <a:pt x="4872" y="2112498"/>
                  </a:lnTo>
                  <a:cubicBezTo>
                    <a:pt x="2181" y="2112498"/>
                    <a:pt x="0" y="2110317"/>
                    <a:pt x="0" y="2107627"/>
                  </a:cubicBezTo>
                  <a:lnTo>
                    <a:pt x="0" y="4872"/>
                  </a:lnTo>
                  <a:cubicBezTo>
                    <a:pt x="0" y="2181"/>
                    <a:pt x="2181" y="0"/>
                    <a:pt x="4872" y="0"/>
                  </a:cubicBezTo>
                  <a:close/>
                </a:path>
              </a:pathLst>
            </a:custGeom>
            <a:solidFill>
              <a:srgbClr val="CBAFDB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185403" cy="21505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6" id="6">
            <a:hlinkClick action="ppaction://media"/>
          </p:cNvPr>
          <p:cNvPicPr>
            <a:picLocks noChangeAspect="true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009422" y="2455996"/>
            <a:ext cx="6652827" cy="498962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130182" y="2844165"/>
            <a:ext cx="7879240" cy="1945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7000" b="true">
                <a:solidFill>
                  <a:srgbClr val="FFFFFF"/>
                </a:solidFill>
                <a:latin typeface="Eastman Alt Pack Bold"/>
                <a:ea typeface="Eastman Alt Pack Bold"/>
                <a:cs typeface="Eastman Alt Pack Bold"/>
                <a:sym typeface="Eastman Alt Pack Bold"/>
              </a:rPr>
              <a:t>Binary Star System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30182" y="5162550"/>
            <a:ext cx="5632939" cy="2411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160"/>
              </a:lnSpc>
              <a:buFont typeface="Arial"/>
              <a:buChar char="•"/>
            </a:pPr>
            <a:r>
              <a:rPr lang="en-US" b="true" sz="2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Two stars that are gravitationally bound to &amp; orbit around their center of mass</a:t>
            </a:r>
          </a:p>
          <a:p>
            <a:pPr algn="l" marL="431801" indent="-215900" lvl="1">
              <a:lnSpc>
                <a:spcPts val="2160"/>
              </a:lnSpc>
              <a:buFont typeface="Arial"/>
              <a:buChar char="•"/>
            </a:pPr>
            <a:r>
              <a:rPr lang="en-US" b="true" sz="2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Our binary system of observation: LMC 173-1</a:t>
            </a:r>
          </a:p>
          <a:p>
            <a:pPr algn="l" marL="863601" indent="-287867" lvl="2">
              <a:lnSpc>
                <a:spcPts val="2160"/>
              </a:lnSpc>
              <a:buFont typeface="Arial"/>
              <a:buChar char="⚬"/>
            </a:pPr>
            <a:r>
              <a:rPr lang="en-US" b="true" sz="2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 the Large Magellanic Cloud</a:t>
            </a:r>
          </a:p>
          <a:p>
            <a:pPr algn="l" marL="431801" indent="-215900" lvl="1">
              <a:lnSpc>
                <a:spcPts val="2160"/>
              </a:lnSpc>
              <a:buFont typeface="Arial"/>
              <a:buChar char="•"/>
            </a:pPr>
            <a:r>
              <a:rPr lang="en-US" b="true" sz="2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O7.5V + WR</a:t>
            </a:r>
          </a:p>
          <a:p>
            <a:pPr algn="l" marL="431801" indent="-215900" lvl="1">
              <a:lnSpc>
                <a:spcPts val="2160"/>
              </a:lnSpc>
              <a:buFont typeface="Arial"/>
              <a:buChar char="•"/>
            </a:pPr>
            <a:r>
              <a:rPr lang="en-US" b="true" sz="2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Studied over course of 19 observations from 2013-2024</a:t>
            </a:r>
          </a:p>
          <a:p>
            <a:pPr algn="l" marL="863601" indent="-287867" lvl="2">
              <a:lnSpc>
                <a:spcPts val="2160"/>
              </a:lnSpc>
              <a:buFont typeface="Arial"/>
              <a:buChar char="⚬"/>
            </a:pPr>
            <a:r>
              <a:rPr lang="en-US" b="true" sz="2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Magellan &amp; Gemini Telescopes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0">
                <p:cTn fill="hold" display="false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666" r="0" b="-10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98275" y="1133054"/>
            <a:ext cx="15891450" cy="8020892"/>
            <a:chOff x="0" y="0"/>
            <a:chExt cx="4185403" cy="211249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85403" cy="2112498"/>
            </a:xfrm>
            <a:custGeom>
              <a:avLst/>
              <a:gdLst/>
              <a:ahLst/>
              <a:cxnLst/>
              <a:rect r="r" b="b" t="t" l="l"/>
              <a:pathLst>
                <a:path h="2112498" w="4185403">
                  <a:moveTo>
                    <a:pt x="4872" y="0"/>
                  </a:moveTo>
                  <a:lnTo>
                    <a:pt x="4180531" y="0"/>
                  </a:lnTo>
                  <a:cubicBezTo>
                    <a:pt x="4181823" y="0"/>
                    <a:pt x="4183062" y="513"/>
                    <a:pt x="4183976" y="1427"/>
                  </a:cubicBezTo>
                  <a:cubicBezTo>
                    <a:pt x="4184890" y="2341"/>
                    <a:pt x="4185403" y="3580"/>
                    <a:pt x="4185403" y="4872"/>
                  </a:cubicBezTo>
                  <a:lnTo>
                    <a:pt x="4185403" y="2107627"/>
                  </a:lnTo>
                  <a:cubicBezTo>
                    <a:pt x="4185403" y="2110317"/>
                    <a:pt x="4183221" y="2112498"/>
                    <a:pt x="4180531" y="2112498"/>
                  </a:cubicBezTo>
                  <a:lnTo>
                    <a:pt x="4872" y="2112498"/>
                  </a:lnTo>
                  <a:cubicBezTo>
                    <a:pt x="2181" y="2112498"/>
                    <a:pt x="0" y="2110317"/>
                    <a:pt x="0" y="2107627"/>
                  </a:cubicBezTo>
                  <a:lnTo>
                    <a:pt x="0" y="4872"/>
                  </a:lnTo>
                  <a:cubicBezTo>
                    <a:pt x="0" y="2181"/>
                    <a:pt x="2181" y="0"/>
                    <a:pt x="4872" y="0"/>
                  </a:cubicBezTo>
                  <a:close/>
                </a:path>
              </a:pathLst>
            </a:custGeom>
            <a:solidFill>
              <a:srgbClr val="CBAFDB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185403" cy="21505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9763130" y="3008566"/>
            <a:ext cx="6952476" cy="4269869"/>
          </a:xfrm>
          <a:custGeom>
            <a:avLst/>
            <a:gdLst/>
            <a:ahLst/>
            <a:cxnLst/>
            <a:rect r="r" b="b" t="t" l="l"/>
            <a:pathLst>
              <a:path h="4269869" w="6952476">
                <a:moveTo>
                  <a:pt x="0" y="0"/>
                </a:moveTo>
                <a:lnTo>
                  <a:pt x="6952476" y="0"/>
                </a:lnTo>
                <a:lnTo>
                  <a:pt x="6952476" y="4269868"/>
                </a:lnTo>
                <a:lnTo>
                  <a:pt x="0" y="4269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343" r="0" b="-4343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69046" y="3008566"/>
            <a:ext cx="6993643" cy="4269869"/>
          </a:xfrm>
          <a:custGeom>
            <a:avLst/>
            <a:gdLst/>
            <a:ahLst/>
            <a:cxnLst/>
            <a:rect r="r" b="b" t="t" l="l"/>
            <a:pathLst>
              <a:path h="4269869" w="6993643">
                <a:moveTo>
                  <a:pt x="0" y="0"/>
                </a:moveTo>
                <a:lnTo>
                  <a:pt x="6993643" y="0"/>
                </a:lnTo>
                <a:lnTo>
                  <a:pt x="6993643" y="4269868"/>
                </a:lnTo>
                <a:lnTo>
                  <a:pt x="0" y="42698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511" r="0" b="-4511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69046" y="2315273"/>
            <a:ext cx="6422547" cy="495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Magellan (13 nights of observing)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763130" y="2305748"/>
            <a:ext cx="5860906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Gemini (6 nights of observing)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666" r="0" b="-10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98275" y="1133054"/>
            <a:ext cx="15891450" cy="8020892"/>
            <a:chOff x="0" y="0"/>
            <a:chExt cx="4185403" cy="211249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85403" cy="2112498"/>
            </a:xfrm>
            <a:custGeom>
              <a:avLst/>
              <a:gdLst/>
              <a:ahLst/>
              <a:cxnLst/>
              <a:rect r="r" b="b" t="t" l="l"/>
              <a:pathLst>
                <a:path h="2112498" w="4185403">
                  <a:moveTo>
                    <a:pt x="4872" y="0"/>
                  </a:moveTo>
                  <a:lnTo>
                    <a:pt x="4180531" y="0"/>
                  </a:lnTo>
                  <a:cubicBezTo>
                    <a:pt x="4181823" y="0"/>
                    <a:pt x="4183062" y="513"/>
                    <a:pt x="4183976" y="1427"/>
                  </a:cubicBezTo>
                  <a:cubicBezTo>
                    <a:pt x="4184890" y="2341"/>
                    <a:pt x="4185403" y="3580"/>
                    <a:pt x="4185403" y="4872"/>
                  </a:cubicBezTo>
                  <a:lnTo>
                    <a:pt x="4185403" y="2107627"/>
                  </a:lnTo>
                  <a:cubicBezTo>
                    <a:pt x="4185403" y="2110317"/>
                    <a:pt x="4183221" y="2112498"/>
                    <a:pt x="4180531" y="2112498"/>
                  </a:cubicBezTo>
                  <a:lnTo>
                    <a:pt x="4872" y="2112498"/>
                  </a:lnTo>
                  <a:cubicBezTo>
                    <a:pt x="2181" y="2112498"/>
                    <a:pt x="0" y="2110317"/>
                    <a:pt x="0" y="2107627"/>
                  </a:cubicBezTo>
                  <a:lnTo>
                    <a:pt x="0" y="4872"/>
                  </a:lnTo>
                  <a:cubicBezTo>
                    <a:pt x="0" y="2181"/>
                    <a:pt x="2181" y="0"/>
                    <a:pt x="4872" y="0"/>
                  </a:cubicBezTo>
                  <a:close/>
                </a:path>
              </a:pathLst>
            </a:custGeom>
            <a:solidFill>
              <a:srgbClr val="CBAFDB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185403" cy="21505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874890" y="3175692"/>
            <a:ext cx="5999367" cy="5199452"/>
          </a:xfrm>
          <a:custGeom>
            <a:avLst/>
            <a:gdLst/>
            <a:ahLst/>
            <a:cxnLst/>
            <a:rect r="r" b="b" t="t" l="l"/>
            <a:pathLst>
              <a:path h="5199452" w="5999367">
                <a:moveTo>
                  <a:pt x="0" y="0"/>
                </a:moveTo>
                <a:lnTo>
                  <a:pt x="5999367" y="0"/>
                </a:lnTo>
                <a:lnTo>
                  <a:pt x="5999367" y="5199451"/>
                </a:lnTo>
                <a:lnTo>
                  <a:pt x="0" y="51994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91830" y="5113439"/>
            <a:ext cx="5084904" cy="1323957"/>
          </a:xfrm>
          <a:custGeom>
            <a:avLst/>
            <a:gdLst/>
            <a:ahLst/>
            <a:cxnLst/>
            <a:rect r="r" b="b" t="t" l="l"/>
            <a:pathLst>
              <a:path h="1323957" w="5084904">
                <a:moveTo>
                  <a:pt x="0" y="0"/>
                </a:moveTo>
                <a:lnTo>
                  <a:pt x="5084904" y="0"/>
                </a:lnTo>
                <a:lnTo>
                  <a:pt x="5084904" y="1323957"/>
                </a:lnTo>
                <a:lnTo>
                  <a:pt x="0" y="13239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217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27564" y="1775870"/>
            <a:ext cx="7894019" cy="880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40"/>
              </a:lnSpc>
              <a:spcBef>
                <a:spcPct val="0"/>
              </a:spcBef>
            </a:pPr>
            <a:r>
              <a:rPr lang="en-US" b="true" sz="5100">
                <a:solidFill>
                  <a:srgbClr val="FFFFFF"/>
                </a:solidFill>
                <a:latin typeface="Eastman Alt Pack Bold"/>
                <a:ea typeface="Eastman Alt Pack Bold"/>
                <a:cs typeface="Eastman Alt Pack Bold"/>
                <a:sym typeface="Eastman Alt Pack Bold"/>
              </a:rPr>
              <a:t>Spectra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-3071152" y="8446193"/>
            <a:ext cx="1589145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 from January 23rd, 2021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74573" y="1775869"/>
            <a:ext cx="15891450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b="true" sz="5100">
                <a:solidFill>
                  <a:srgbClr val="FFFFFF"/>
                </a:solidFill>
                <a:latin typeface="Eastman Alt Pack Bold"/>
                <a:ea typeface="Eastman Alt Pack Bold"/>
                <a:cs typeface="Eastman Alt Pack Bold"/>
                <a:sym typeface="Eastman Alt Pack Bold"/>
              </a:rPr>
              <a:t>Velocity Calculation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441073" y="5203570"/>
            <a:ext cx="938585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H-Delta</a:t>
            </a:r>
          </a:p>
        </p:txBody>
      </p:sp>
      <p:sp>
        <p:nvSpPr>
          <p:cNvPr name="AutoShape 12" id="12"/>
          <p:cNvSpPr/>
          <p:nvPr/>
        </p:nvSpPr>
        <p:spPr>
          <a:xfrm>
            <a:off x="3910365" y="5632938"/>
            <a:ext cx="0" cy="518206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666" r="0" b="-10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98275" y="1133054"/>
            <a:ext cx="15891450" cy="8020892"/>
            <a:chOff x="0" y="0"/>
            <a:chExt cx="4185403" cy="211249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85403" cy="2112498"/>
            </a:xfrm>
            <a:custGeom>
              <a:avLst/>
              <a:gdLst/>
              <a:ahLst/>
              <a:cxnLst/>
              <a:rect r="r" b="b" t="t" l="l"/>
              <a:pathLst>
                <a:path h="2112498" w="4185403">
                  <a:moveTo>
                    <a:pt x="4872" y="0"/>
                  </a:moveTo>
                  <a:lnTo>
                    <a:pt x="4180531" y="0"/>
                  </a:lnTo>
                  <a:cubicBezTo>
                    <a:pt x="4181823" y="0"/>
                    <a:pt x="4183062" y="513"/>
                    <a:pt x="4183976" y="1427"/>
                  </a:cubicBezTo>
                  <a:cubicBezTo>
                    <a:pt x="4184890" y="2341"/>
                    <a:pt x="4185403" y="3580"/>
                    <a:pt x="4185403" y="4872"/>
                  </a:cubicBezTo>
                  <a:lnTo>
                    <a:pt x="4185403" y="2107627"/>
                  </a:lnTo>
                  <a:cubicBezTo>
                    <a:pt x="4185403" y="2110317"/>
                    <a:pt x="4183221" y="2112498"/>
                    <a:pt x="4180531" y="2112498"/>
                  </a:cubicBezTo>
                  <a:lnTo>
                    <a:pt x="4872" y="2112498"/>
                  </a:lnTo>
                  <a:cubicBezTo>
                    <a:pt x="2181" y="2112498"/>
                    <a:pt x="0" y="2110317"/>
                    <a:pt x="0" y="2107627"/>
                  </a:cubicBezTo>
                  <a:lnTo>
                    <a:pt x="0" y="4872"/>
                  </a:lnTo>
                  <a:cubicBezTo>
                    <a:pt x="0" y="2181"/>
                    <a:pt x="2181" y="0"/>
                    <a:pt x="4872" y="0"/>
                  </a:cubicBezTo>
                  <a:close/>
                </a:path>
              </a:pathLst>
            </a:custGeom>
            <a:solidFill>
              <a:srgbClr val="324D80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185403" cy="21505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388576" y="2023394"/>
            <a:ext cx="13510849" cy="1945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7000" b="true">
                <a:solidFill>
                  <a:srgbClr val="FFFFFF"/>
                </a:solidFill>
                <a:latin typeface="Eastman Alt Pack Bold"/>
                <a:ea typeface="Eastman Alt Pack Bold"/>
                <a:cs typeface="Eastman Alt Pack Bold"/>
                <a:sym typeface="Eastman Alt Pack Bold"/>
              </a:rPr>
              <a:t>What can we learn from this?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88576" y="4452049"/>
            <a:ext cx="10648211" cy="103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b="true" sz="19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Period of the system using a Lafler-Kinman search</a:t>
            </a: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b="true" sz="19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Orbit solution using differential least-squares and assuming circular orbits</a:t>
            </a: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b="true" sz="19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Mass ratio between the stars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666" r="0" b="-10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98275" y="1133054"/>
            <a:ext cx="15891450" cy="8020892"/>
            <a:chOff x="0" y="0"/>
            <a:chExt cx="4185403" cy="211249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85403" cy="2112498"/>
            </a:xfrm>
            <a:custGeom>
              <a:avLst/>
              <a:gdLst/>
              <a:ahLst/>
              <a:cxnLst/>
              <a:rect r="r" b="b" t="t" l="l"/>
              <a:pathLst>
                <a:path h="2112498" w="4185403">
                  <a:moveTo>
                    <a:pt x="4872" y="0"/>
                  </a:moveTo>
                  <a:lnTo>
                    <a:pt x="4180531" y="0"/>
                  </a:lnTo>
                  <a:cubicBezTo>
                    <a:pt x="4181823" y="0"/>
                    <a:pt x="4183062" y="513"/>
                    <a:pt x="4183976" y="1427"/>
                  </a:cubicBezTo>
                  <a:cubicBezTo>
                    <a:pt x="4184890" y="2341"/>
                    <a:pt x="4185403" y="3580"/>
                    <a:pt x="4185403" y="4872"/>
                  </a:cubicBezTo>
                  <a:lnTo>
                    <a:pt x="4185403" y="2107627"/>
                  </a:lnTo>
                  <a:cubicBezTo>
                    <a:pt x="4185403" y="2110317"/>
                    <a:pt x="4183221" y="2112498"/>
                    <a:pt x="4180531" y="2112498"/>
                  </a:cubicBezTo>
                  <a:lnTo>
                    <a:pt x="4872" y="2112498"/>
                  </a:lnTo>
                  <a:cubicBezTo>
                    <a:pt x="2181" y="2112498"/>
                    <a:pt x="0" y="2110317"/>
                    <a:pt x="0" y="2107627"/>
                  </a:cubicBezTo>
                  <a:lnTo>
                    <a:pt x="0" y="4872"/>
                  </a:lnTo>
                  <a:cubicBezTo>
                    <a:pt x="0" y="2181"/>
                    <a:pt x="2181" y="0"/>
                    <a:pt x="4872" y="0"/>
                  </a:cubicBezTo>
                  <a:close/>
                </a:path>
              </a:pathLst>
            </a:custGeom>
            <a:solidFill>
              <a:srgbClr val="0C2151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185403" cy="21505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147648" y="1531797"/>
            <a:ext cx="7992704" cy="7223406"/>
          </a:xfrm>
          <a:custGeom>
            <a:avLst/>
            <a:gdLst/>
            <a:ahLst/>
            <a:cxnLst/>
            <a:rect r="r" b="b" t="t" l="l"/>
            <a:pathLst>
              <a:path h="7223406" w="7992704">
                <a:moveTo>
                  <a:pt x="0" y="0"/>
                </a:moveTo>
                <a:lnTo>
                  <a:pt x="7992704" y="0"/>
                </a:lnTo>
                <a:lnTo>
                  <a:pt x="7992704" y="7223406"/>
                </a:lnTo>
                <a:lnTo>
                  <a:pt x="0" y="72234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88296" y="179515"/>
            <a:ext cx="11911409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500" b="true">
                <a:solidFill>
                  <a:srgbClr val="FFFFFF"/>
                </a:solidFill>
                <a:latin typeface="Eastman Alt Pack Bold"/>
                <a:ea typeface="Eastman Alt Pack Bold"/>
                <a:cs typeface="Eastman Alt Pack Bold"/>
                <a:sym typeface="Eastman Alt Pack Bold"/>
              </a:rPr>
              <a:t>Orbit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666" r="0" b="-10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98275" y="1133054"/>
            <a:ext cx="15891450" cy="8020892"/>
            <a:chOff x="0" y="0"/>
            <a:chExt cx="4185403" cy="211249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85403" cy="2112498"/>
            </a:xfrm>
            <a:custGeom>
              <a:avLst/>
              <a:gdLst/>
              <a:ahLst/>
              <a:cxnLst/>
              <a:rect r="r" b="b" t="t" l="l"/>
              <a:pathLst>
                <a:path h="2112498" w="4185403">
                  <a:moveTo>
                    <a:pt x="4872" y="0"/>
                  </a:moveTo>
                  <a:lnTo>
                    <a:pt x="4180531" y="0"/>
                  </a:lnTo>
                  <a:cubicBezTo>
                    <a:pt x="4181823" y="0"/>
                    <a:pt x="4183062" y="513"/>
                    <a:pt x="4183976" y="1427"/>
                  </a:cubicBezTo>
                  <a:cubicBezTo>
                    <a:pt x="4184890" y="2341"/>
                    <a:pt x="4185403" y="3580"/>
                    <a:pt x="4185403" y="4872"/>
                  </a:cubicBezTo>
                  <a:lnTo>
                    <a:pt x="4185403" y="2107627"/>
                  </a:lnTo>
                  <a:cubicBezTo>
                    <a:pt x="4185403" y="2110317"/>
                    <a:pt x="4183221" y="2112498"/>
                    <a:pt x="4180531" y="2112498"/>
                  </a:cubicBezTo>
                  <a:lnTo>
                    <a:pt x="4872" y="2112498"/>
                  </a:lnTo>
                  <a:cubicBezTo>
                    <a:pt x="2181" y="2112498"/>
                    <a:pt x="0" y="2110317"/>
                    <a:pt x="0" y="2107627"/>
                  </a:cubicBezTo>
                  <a:lnTo>
                    <a:pt x="0" y="4872"/>
                  </a:lnTo>
                  <a:cubicBezTo>
                    <a:pt x="0" y="2181"/>
                    <a:pt x="2181" y="0"/>
                    <a:pt x="4872" y="0"/>
                  </a:cubicBezTo>
                  <a:close/>
                </a:path>
              </a:pathLst>
            </a:custGeom>
            <a:solidFill>
              <a:srgbClr val="324D80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185403" cy="21505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130182" y="2810198"/>
            <a:ext cx="8082689" cy="992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7000" b="true">
                <a:solidFill>
                  <a:srgbClr val="FFFFFF"/>
                </a:solidFill>
                <a:latin typeface="Eastman Alt Pack Bold"/>
                <a:ea typeface="Eastman Alt Pack Bold"/>
                <a:cs typeface="Eastman Alt Pack Bold"/>
                <a:sym typeface="Eastman Alt Pack Bold"/>
              </a:rPr>
              <a:t>Conclusion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30182" y="4138595"/>
            <a:ext cx="13711517" cy="314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b="true" sz="19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 can approximate the orbital inclination (</a:t>
            </a:r>
            <a:r>
              <a:rPr lang="en-US" b="true" sz="19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i), by assuming the WR is ~1 million years old and the O7.5V star to be ~20 solar masses</a:t>
            </a:r>
          </a:p>
          <a:p>
            <a:pPr algn="l" marL="863598" indent="-287866" lvl="2">
              <a:lnSpc>
                <a:spcPts val="2799"/>
              </a:lnSpc>
              <a:buFont typeface="Arial"/>
              <a:buChar char="⚬"/>
            </a:pPr>
            <a:r>
              <a:rPr lang="en-US" b="true" sz="19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Mass of the WR star is 8.4 solar masses if the O star is 20 solar masses</a:t>
            </a: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b="true" sz="19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Thus, the </a:t>
            </a:r>
            <a:r>
              <a:rPr lang="en-US" b="true" sz="19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WR star is only about 42% of the mass of the O star</a:t>
            </a:r>
          </a:p>
          <a:p>
            <a:pPr algn="l" marL="863598" indent="-287866" lvl="2">
              <a:lnSpc>
                <a:spcPts val="2799"/>
              </a:lnSpc>
              <a:buFont typeface="Arial"/>
              <a:buChar char="⚬"/>
            </a:pPr>
            <a:r>
              <a:rPr lang="en-US" b="true" sz="19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WR has lost 58% of its mass</a:t>
            </a:r>
          </a:p>
          <a:p>
            <a:pPr algn="l">
              <a:lnSpc>
                <a:spcPts val="2799"/>
              </a:lnSpc>
            </a:pP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b="true" sz="19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Is it possible this mass loss was purely due to solar winds, or does it suggest stellar evolution via binary stripping?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21338" y="4648200"/>
            <a:ext cx="15137962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500" b="true">
                <a:solidFill>
                  <a:srgbClr val="FFFFFF"/>
                </a:solidFill>
                <a:latin typeface="Eastman Alt Pack Bold"/>
                <a:ea typeface="Eastman Alt Pack Bold"/>
                <a:cs typeface="Eastman Alt Pack Bold"/>
                <a:sym typeface="Eastman Alt Pack Bold"/>
              </a:rPr>
              <a:t>Thank you! 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BCCDB0DD-3C1A-40D9-98B0-FC75D05FF2BC}"/>
</file>

<file path=customXml/itemProps2.xml><?xml version="1.0" encoding="utf-8"?>
<ds:datastoreItem xmlns:ds="http://schemas.openxmlformats.org/officeDocument/2006/customXml" ds:itemID="{F693BDF2-2CA8-44DD-85A0-756294321129}"/>
</file>

<file path=customXml/itemProps3.xml><?xml version="1.0" encoding="utf-8"?>
<ds:datastoreItem xmlns:ds="http://schemas.openxmlformats.org/officeDocument/2006/customXml" ds:itemID="{55F120DA-105B-4E80-AED3-7259E565D92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Space Grant Presentation</dc:title>
  <cp:revision>1</cp:revision>
  <dcterms:created xsi:type="dcterms:W3CDTF">2006-08-16T00:00:00Z</dcterms:created>
  <dcterms:modified xsi:type="dcterms:W3CDTF">2011-08-01T06:04:30Z</dcterms:modified>
  <dc:identifier>DAGjtrNGOXQ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